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3" r:id="rId3"/>
    <p:sldId id="257" r:id="rId4"/>
    <p:sldId id="258" r:id="rId5"/>
    <p:sldId id="284" r:id="rId6"/>
    <p:sldId id="276" r:id="rId7"/>
    <p:sldId id="277" r:id="rId8"/>
    <p:sldId id="278" r:id="rId9"/>
    <p:sldId id="279" r:id="rId10"/>
    <p:sldId id="282" r:id="rId11"/>
    <p:sldId id="280" r:id="rId12"/>
    <p:sldId id="281" r:id="rId13"/>
    <p:sldId id="275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9C9F4E-1E3B-4876-B689-812E05868A05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6566D-A100-4B60-BD19-1D27B2E7D2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737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6136-D318-4628-B331-343CEADD1F9B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8484-8919-416E-97E2-C95390132C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6929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6136-D318-4628-B331-343CEADD1F9B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8484-8919-416E-97E2-C95390132C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6614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6136-D318-4628-B331-343CEADD1F9B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8484-8919-416E-97E2-C95390132C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8106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6136-D318-4628-B331-343CEADD1F9B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8484-8919-416E-97E2-C95390132C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3476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6136-D318-4628-B331-343CEADD1F9B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8484-8919-416E-97E2-C95390132C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4815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6136-D318-4628-B331-343CEADD1F9B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8484-8919-416E-97E2-C95390132C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3316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6136-D318-4628-B331-343CEADD1F9B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8484-8919-416E-97E2-C95390132C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2039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6136-D318-4628-B331-343CEADD1F9B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8484-8919-416E-97E2-C95390132C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9571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6136-D318-4628-B331-343CEADD1F9B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8484-8919-416E-97E2-C95390132C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7623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6136-D318-4628-B331-343CEADD1F9B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8484-8919-416E-97E2-C95390132C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9197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6136-D318-4628-B331-343CEADD1F9B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8484-8919-416E-97E2-C95390132C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3881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96136-D318-4628-B331-343CEADD1F9B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88484-8919-416E-97E2-C95390132C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197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ADMIN\Videos\Video_20211031_135347.mp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ADMIN\Videos\Video_20211031_135347.mp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8110" y="1752600"/>
            <a:ext cx="8767785" cy="3352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prstTxWarp prst="textInflate">
              <a:avLst/>
            </a:prstTxWarp>
            <a:spAutoFit/>
          </a:bodyPr>
          <a:lstStyle/>
          <a:p>
            <a:pPr algn="ctr"/>
            <a:r>
              <a:rPr lang="en-US" sz="5400" b="1" smtClean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GOOD AFTERNOON </a:t>
            </a:r>
            <a:r>
              <a:rPr lang="en-US" sz="5400" b="1" dirty="0" smtClean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EVERYBODY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WELCOME TO CLASS </a:t>
            </a:r>
            <a:endParaRPr lang="en-US" sz="5400" b="1" dirty="0">
              <a:ln w="12700">
                <a:solidFill>
                  <a:schemeClr val="tx2"/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8110" y="6252957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396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-1" y="685800"/>
          <a:ext cx="9144002" cy="5865495"/>
        </p:xfrm>
        <a:graphic>
          <a:graphicData uri="http://schemas.openxmlformats.org/drawingml/2006/table">
            <a:tbl>
              <a:tblPr/>
              <a:tblGrid>
                <a:gridCol w="1338875"/>
                <a:gridCol w="3855185"/>
                <a:gridCol w="3949942"/>
              </a:tblGrid>
              <a:tr h="30861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cs typeface="Times New Roman"/>
                        </a:rPr>
                        <a:t>TOO</a:t>
                      </a:r>
                      <a:endParaRPr lang="en-US" sz="160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cs typeface="Times New Roman"/>
                        </a:rPr>
                        <a:t>EITHER</a:t>
                      </a:r>
                      <a:endParaRPr lang="en-US" sz="160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83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latin typeface="Times New Roman"/>
                          <a:cs typeface="Times New Roman"/>
                        </a:rPr>
                        <a:t>Chức</a:t>
                      </a:r>
                      <a:r>
                        <a:rPr lang="en-US" sz="1600" b="1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latin typeface="Times New Roman"/>
                          <a:cs typeface="Times New Roman"/>
                        </a:rPr>
                        <a:t>năng</a:t>
                      </a:r>
                      <a:endParaRPr lang="en-US" sz="1600" dirty="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latin typeface="Times New Roman"/>
                          <a:cs typeface="Times New Roman"/>
                        </a:rPr>
                        <a:t>Được</a:t>
                      </a:r>
                      <a:r>
                        <a:rPr lang="en-US" sz="16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dùng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trong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câu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khẳng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định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để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diễn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tả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ý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đồng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tình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với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một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điều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khẳng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định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trước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đó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latin typeface="Times New Roman"/>
                          <a:cs typeface="Times New Roman"/>
                        </a:rPr>
                        <a:t>Được</a:t>
                      </a:r>
                      <a:r>
                        <a:rPr lang="en-US" sz="16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dùng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trong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câu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phủ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định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để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diễn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tả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ý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đồng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tình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với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một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điều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phủ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định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trước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đó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61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latin typeface="Times New Roman"/>
                          <a:cs typeface="Times New Roman"/>
                        </a:rPr>
                        <a:t>Vị</a:t>
                      </a:r>
                      <a:r>
                        <a:rPr lang="en-US" sz="1600" b="1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b="1" dirty="0" err="1" smtClean="0">
                          <a:latin typeface="Times New Roman"/>
                          <a:cs typeface="Times New Roman"/>
                        </a:rPr>
                        <a:t>trí</a:t>
                      </a:r>
                      <a:endParaRPr lang="en-US" sz="16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latin typeface="Times New Roman"/>
                          <a:cs typeface="Times New Roman"/>
                        </a:rPr>
                        <a:t>Thường</a:t>
                      </a:r>
                      <a:r>
                        <a:rPr lang="en-US" sz="16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đứng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ở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cuối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câu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latin typeface="Times New Roman"/>
                          <a:cs typeface="Times New Roman"/>
                        </a:rPr>
                        <a:t>Thường</a:t>
                      </a:r>
                      <a:r>
                        <a:rPr lang="en-US" sz="16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đứng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ở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cuối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câu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635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latin typeface="Times New Roman"/>
                          <a:cs typeface="Times New Roman"/>
                        </a:rPr>
                        <a:t>Ví</a:t>
                      </a:r>
                      <a:r>
                        <a:rPr lang="en-US" sz="1600" b="1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latin typeface="Times New Roman"/>
                          <a:cs typeface="Times New Roman"/>
                        </a:rPr>
                        <a:t>dụ</a:t>
                      </a:r>
                      <a:endParaRPr lang="en-US" sz="1600" dirty="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. A: I love pop music. (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Tôi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thích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nhạc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pop.)</a:t>
                      </a:r>
                    </a:p>
                    <a:p>
                      <a:pPr algn="just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B: </a:t>
                      </a:r>
                      <a:r>
                        <a:rPr lang="en-US" sz="1600" b="1" dirty="0">
                          <a:latin typeface="Times New Roman"/>
                          <a:cs typeface="Times New Roman"/>
                        </a:rPr>
                        <a:t>I love pop music too./ I love it too.</a:t>
                      </a:r>
                      <a:endParaRPr lang="en-US" sz="1600" dirty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Tôi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cũng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thích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nhạc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pop.)</a:t>
                      </a:r>
                    </a:p>
                    <a:p>
                      <a:pPr algn="just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2. Tom is interested in dancing, and Kate is interested in dancing too. </a:t>
                      </a:r>
                    </a:p>
                    <a:p>
                      <a:pPr algn="just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(Tom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thích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khiêu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vũ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Kate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cũng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thích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khiêu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vũ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.)</a:t>
                      </a:r>
                    </a:p>
                    <a:p>
                      <a:pPr algn="just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3. I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wactched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the concert on TV last night, and my husband watched it on TV last night too.</a:t>
                      </a:r>
                    </a:p>
                    <a:p>
                      <a:pPr algn="just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Tôi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đã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xem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buổi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hòa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nhạc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trên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TV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tối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qua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chồng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tôi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cũng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xem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nó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.)</a:t>
                      </a: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. A: My sister doesn’t know the name of that singer.</a:t>
                      </a: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Chị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gái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tôi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không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biết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tên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cô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ca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sĩ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đó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.)</a:t>
                      </a: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B: </a:t>
                      </a:r>
                      <a:r>
                        <a:rPr lang="en-US" sz="1600" b="1" dirty="0">
                          <a:latin typeface="Times New Roman"/>
                          <a:cs typeface="Times New Roman"/>
                        </a:rPr>
                        <a:t>I don’t know either.</a:t>
                      </a:r>
                      <a:endParaRPr lang="en-US" sz="1600" dirty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Hoặc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sử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dụng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câu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rút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gọn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:</a:t>
                      </a: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Times New Roman"/>
                          <a:cs typeface="Times New Roman"/>
                        </a:rPr>
                        <a:t>I don’t either. 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Tôi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cũng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không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biết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.)</a:t>
                      </a: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22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cs typeface="Times New Roman"/>
                        </a:rPr>
                        <a:t>Lưu ý</a:t>
                      </a:r>
                      <a:endParaRPr lang="en-US" sz="160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Trong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câu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rút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gọn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,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chúng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ta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cần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sử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dụng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các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trợ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động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ở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dạng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phủ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cs typeface="Times New Roman"/>
                        </a:rPr>
                        <a:t>định</a:t>
                      </a:r>
                      <a:r>
                        <a:rPr lang="en-US" sz="1600" dirty="0">
                          <a:latin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II. CÂU ĐỒNG TÌNH (EXPRESS AGREEMENT)VỚI “TOO/ EITHER”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0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EX3.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Điền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“too/ either”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vào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chỗ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trống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để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hoàn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thành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câu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My father is a musician. I am a musician __________.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 I don’t like the smell of durian. My sister doesn’t like it __________.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 I can’t wait to meet my parents and my sister can’t__________.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4. My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favourite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comedian is Rowan Atkinson. His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favourite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comedian is Rowan Atkinson__________.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5. My father loves watching football matches on TV and I love it__________.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6. My mother can’t open the jar and I can’t__________.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7. Jim should go to bed now and you should go to bed __________.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8. Your sister mustn’t skip breakfast and you mustn’t __________.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9. I find action movies so interesting and James finds them interesting __________.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10. Studying Math isn’t easy for me and studying English isn’t __________.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3429000"/>
            <a:ext cx="91440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EX4. Combine into one sentence with “too” or “either”.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1.	They can play table tennis. We can play table tennis.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2.	He sings love songs very well. His sister sings love songs very well.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3.	I write diary every night. My mother writes diary every night.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4.	My father doesn’t drink beer. My mother doesn’t drink beer.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5.	She is swimming in the pool. Her children are swimming in the pool.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6.	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ate bread with milk for breakfast.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Hoa’s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uncle ate bread with milk for breakfast.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0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My father is a musician. I am a musician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too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 I don’t like the smell of durian. My sister doesn’t like it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either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 I can’t wait to meet my parents and my sister can’t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either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4. My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favourite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comedian is Rowan Atkinson. His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favourite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comedian is Rowan Atkinson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too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5. My father loves watching football matches on TV and I love it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too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6. My mother can’t open the jar and I can’t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either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7. Jim should go to bed now and you should go to bed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too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8. Your sister mustn’t skip breakfast and you mustn’t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either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9. I find action movies so interesting and James finds them interesting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too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10. Studying Math isn’t easy for me and studying English isn’t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either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2895600"/>
            <a:ext cx="8991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EX4. Combine into one sentence with “too” or “either”.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1.	They can play table tennis  and We can play table tennis </a:t>
            </a: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too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2.	He sings love songs very well, His sister sings love songs very well</a:t>
            </a: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too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3.	I write diary every night,  My mother writes diary every night</a:t>
            </a: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too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4.	My father doesn’t drink beer, My mother doesn’t drink beer </a:t>
            </a: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either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5.	She is swimming in the pool, Her children are swimming in the pool </a:t>
            </a: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too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28600" algn="l"/>
                <a:tab pos="457200" algn="l"/>
                <a:tab pos="5715000" algn="l"/>
              </a:tabLst>
            </a:pP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6.	</a:t>
            </a:r>
            <a:r>
              <a:rPr lang="en-US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Hoa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ate bread with milk for breakfast, </a:t>
            </a:r>
            <a:r>
              <a:rPr lang="en-US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Hoa’s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uncle ate bread with milk for breakfast </a:t>
            </a: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too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90600" y="2286000"/>
            <a:ext cx="7315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Blip>
                <a:blip r:embed="rId2"/>
              </a:buBlip>
            </a:pPr>
            <a:r>
              <a:rPr lang="en-US" sz="4000" dirty="0" smtClean="0"/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Learn new words by heart.</a:t>
            </a:r>
          </a:p>
          <a:p>
            <a:pPr lvl="0">
              <a:buBlip>
                <a:blip r:embed="rId2"/>
              </a:buBlip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Redo all the exercises. </a:t>
            </a:r>
          </a:p>
          <a:p>
            <a:pPr lvl="0">
              <a:buBlip>
                <a:blip r:embed="rId2"/>
              </a:buBlip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Prepare SKILLS 1</a:t>
            </a:r>
          </a:p>
          <a:p>
            <a:pPr lvl="0">
              <a:buBlip>
                <a:blip r:embed="rId2"/>
              </a:buBlip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85800" y="2133600"/>
            <a:ext cx="7848600" cy="2438400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24000" y="304800"/>
            <a:ext cx="5943600" cy="110799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AT HOME</a:t>
            </a:r>
            <a:endParaRPr lang="en-US" sz="6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058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23" y="2967335"/>
            <a:ext cx="9134167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Top">
              <a:avLst/>
            </a:prstTxWarp>
            <a:spAutoFit/>
            <a:scene3d>
              <a:camera prst="perspectiveAbove"/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THANKS FOR YOUR ATTENTION</a:t>
            </a:r>
            <a:endParaRPr lang="en-US" sz="5400" b="1" cap="all" spc="0" dirty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749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ideo_20211031_135347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41461"/>
            <a:ext cx="9144000" cy="68165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WARM UP!!!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CAN YOU NAME OF FAMOUS PEOPLE IN ARTS AND MUSIC?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276600" y="3886200"/>
            <a:ext cx="3505200" cy="1981200"/>
          </a:xfrm>
          <a:prstGeom prst="ellipse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FAMOUS PEOPLE IN MUSIC AND ART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02727" y="3318802"/>
            <a:ext cx="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2985655" y="3827318"/>
            <a:ext cx="457200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261755" y="5347855"/>
            <a:ext cx="11811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6"/>
          </p:cNvCxnSpPr>
          <p:nvPr/>
        </p:nvCxnSpPr>
        <p:spPr>
          <a:xfrm>
            <a:off x="6781800" y="4876800"/>
            <a:ext cx="90054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288551" y="3642652"/>
            <a:ext cx="264649" cy="608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55273" y="3457986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69326" y="2902711"/>
            <a:ext cx="1364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MY TAM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9600" y="5410200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SON TUNG MTP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57900" y="3238500"/>
            <a:ext cx="133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PICASSO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682345" y="4572000"/>
            <a:ext cx="852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ABBA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795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25" grpId="0"/>
      <p:bldP spid="26" grpId="0"/>
      <p:bldP spid="29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295401"/>
            <a:ext cx="9067800" cy="3886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Down">
              <a:avLst/>
            </a:prstTxWarp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UNIT 4: MUSIC AND ARTS</a:t>
            </a:r>
          </a:p>
          <a:p>
            <a:pPr algn="ctr"/>
            <a:r>
              <a:rPr lang="en-US" sz="5400" b="1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PERIOD: 30</a:t>
            </a:r>
          </a:p>
          <a:p>
            <a:pPr algn="ctr"/>
            <a:r>
              <a:rPr lang="en-US" sz="5400" b="1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LESSON 4: COMMUNICATION</a:t>
            </a:r>
            <a:endParaRPr lang="en-US" sz="5400" b="1" dirty="0">
              <a:ln w="18000">
                <a:solidFill>
                  <a:srgbClr val="0070C0"/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516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Video_20211031_135347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48000" y="2286000"/>
            <a:ext cx="3048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1981200"/>
          <a:ext cx="9144000" cy="4876800"/>
        </p:xfrm>
        <a:graphic>
          <a:graphicData uri="http://schemas.openxmlformats.org/drawingml/2006/table">
            <a:tbl>
              <a:tblPr/>
              <a:tblGrid>
                <a:gridCol w="1295400"/>
                <a:gridCol w="3650363"/>
                <a:gridCol w="4198237"/>
              </a:tblGrid>
              <a:tr h="93464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Times New Roman"/>
                          <a:cs typeface="Times New Roman"/>
                        </a:rPr>
                        <a:t>Cấu</a:t>
                      </a:r>
                      <a:r>
                        <a:rPr lang="en-US" sz="2000" b="1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latin typeface="Times New Roman"/>
                          <a:cs typeface="Times New Roman"/>
                        </a:rPr>
                        <a:t>trúc</a:t>
                      </a:r>
                      <a:endParaRPr lang="en-US" sz="2000" dirty="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cs typeface="Times New Roman"/>
                        </a:rPr>
                        <a:t>S </a:t>
                      </a:r>
                      <a:r>
                        <a:rPr lang="en-US" sz="2000" b="1" dirty="0">
                          <a:latin typeface="Times New Roman"/>
                          <a:cs typeface="Times New Roman"/>
                        </a:rPr>
                        <a:t>+ to be + as + </a:t>
                      </a:r>
                      <a:r>
                        <a:rPr lang="en-US" sz="2000" b="1" dirty="0" err="1">
                          <a:latin typeface="Times New Roman"/>
                          <a:cs typeface="Times New Roman"/>
                        </a:rPr>
                        <a:t>adj</a:t>
                      </a:r>
                      <a:r>
                        <a:rPr lang="en-US" sz="2000" b="1" dirty="0">
                          <a:latin typeface="Times New Roman"/>
                          <a:cs typeface="Times New Roman"/>
                        </a:rPr>
                        <a:t> + as + noun/ pronoun/ clause.</a:t>
                      </a:r>
                      <a:endParaRPr lang="en-US" sz="2000" dirty="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cs typeface="Times New Roman"/>
                        </a:rPr>
                        <a:t>S </a:t>
                      </a:r>
                      <a:r>
                        <a:rPr lang="en-US" sz="2000" b="1" dirty="0">
                          <a:latin typeface="Times New Roman"/>
                          <a:cs typeface="Times New Roman"/>
                        </a:rPr>
                        <a:t>+ V + the same + noun + as + noun/ pronoun.</a:t>
                      </a:r>
                      <a:endParaRPr lang="en-US" sz="2000" dirty="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156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Times New Roman"/>
                          <a:cs typeface="Times New Roman"/>
                        </a:rPr>
                        <a:t>ghi</a:t>
                      </a:r>
                      <a:r>
                        <a:rPr lang="en-US" sz="2000" b="1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latin typeface="Times New Roman"/>
                          <a:cs typeface="Times New Roman"/>
                        </a:rPr>
                        <a:t>chú</a:t>
                      </a:r>
                      <a:endParaRPr lang="en-US" sz="2000" dirty="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: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chủ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ngữ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,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adj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: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tính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, noun: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danh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, pronoun: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đại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, clause: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mệnh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đề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94995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Times New Roman"/>
                          <a:cs typeface="Times New Roman"/>
                        </a:rPr>
                        <a:t>Ví</a:t>
                      </a:r>
                      <a:r>
                        <a:rPr lang="en-US" sz="2000" b="1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latin typeface="Times New Roman"/>
                          <a:cs typeface="Times New Roman"/>
                        </a:rPr>
                        <a:t>dụ</a:t>
                      </a:r>
                      <a:endParaRPr lang="en-US" sz="2000" dirty="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. Folk music is as melodic as pop music.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i="1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i="1" dirty="0" smtClean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Nhạc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dân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gian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thì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du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dương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như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endParaRPr lang="en-US" sz="2000" i="1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i="1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i="1" dirty="0" err="1" smtClean="0">
                          <a:latin typeface="Times New Roman"/>
                          <a:cs typeface="Times New Roman"/>
                        </a:rPr>
                        <a:t>là</a:t>
                      </a:r>
                      <a:r>
                        <a:rPr lang="en-US" sz="2000" i="1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nhạc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pop</a:t>
                      </a:r>
                      <a:r>
                        <a:rPr lang="en-US" sz="2000" i="1" dirty="0" smtClean="0">
                          <a:latin typeface="Times New Roman"/>
                          <a:cs typeface="Times New Roman"/>
                        </a:rPr>
                        <a:t>.)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2. My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paiting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is as expensive as hers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Bức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họa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tôi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thì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đắt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bằng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bức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họa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cô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ấy</a:t>
                      </a:r>
                      <a:r>
                        <a:rPr lang="en-US" sz="2000" i="1" dirty="0" smtClean="0">
                          <a:latin typeface="Times New Roman"/>
                          <a:cs typeface="Times New Roman"/>
                        </a:rPr>
                        <a:t>.)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3. This camera is as good as it was before. </a:t>
                      </a:r>
                      <a:endParaRPr lang="en-US" sz="2000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Cái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máy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ảnh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này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vẫn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tốt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như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ngày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nào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.)</a:t>
                      </a:r>
                      <a:endParaRPr lang="en-US" sz="2000" dirty="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. She is the same height as me.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i="1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i="1" dirty="0" smtClean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Cô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ấy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chiều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cao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như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tôi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.)</a:t>
                      </a:r>
                      <a:endParaRPr lang="en-US" sz="2000" dirty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. She has the same book as me.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i="1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i="1" dirty="0" smtClean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Cô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ấy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cuốn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sách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giống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tôi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.)</a:t>
                      </a:r>
                      <a:endParaRPr lang="en-US" sz="2000" dirty="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1"/>
            <a:ext cx="91440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I. SO SÁNH (COMPARISONS) VỚI “AS….AS”, “THE SAME AS”, “DIFFERENT FROM”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So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sánh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sự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giống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nhau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 “as…as”, “the same as” (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giống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như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Cấu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trúc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câu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so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sánh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ngang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dùng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để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so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sánh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2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vật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…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chất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gì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đó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tương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nhau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1219200"/>
          <a:ext cx="9144000" cy="5638799"/>
        </p:xfrm>
        <a:graphic>
          <a:graphicData uri="http://schemas.openxmlformats.org/drawingml/2006/table">
            <a:tbl>
              <a:tblPr/>
              <a:tblGrid>
                <a:gridCol w="1338875"/>
                <a:gridCol w="3730597"/>
                <a:gridCol w="4074528"/>
              </a:tblGrid>
              <a:tr h="867507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Times New Roman"/>
                          <a:cs typeface="Times New Roman"/>
                        </a:rPr>
                        <a:t>Cấu</a:t>
                      </a:r>
                      <a:r>
                        <a:rPr lang="en-US" sz="2000" b="1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latin typeface="Times New Roman"/>
                          <a:cs typeface="Times New Roman"/>
                        </a:rPr>
                        <a:t>trúc</a:t>
                      </a:r>
                      <a:endParaRPr lang="en-US" sz="2000" dirty="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cs typeface="Times New Roman"/>
                        </a:rPr>
                        <a:t>S </a:t>
                      </a:r>
                      <a:r>
                        <a:rPr lang="en-US" sz="2000" b="1" dirty="0">
                          <a:latin typeface="Times New Roman"/>
                          <a:cs typeface="Times New Roman"/>
                        </a:rPr>
                        <a:t>+ to be + not + so/as + </a:t>
                      </a:r>
                      <a:r>
                        <a:rPr lang="en-US" sz="2000" b="1" dirty="0" err="1">
                          <a:latin typeface="Times New Roman"/>
                          <a:cs typeface="Times New Roman"/>
                        </a:rPr>
                        <a:t>adj</a:t>
                      </a:r>
                      <a:r>
                        <a:rPr lang="en-US" sz="2000" b="1" dirty="0">
                          <a:latin typeface="Times New Roman"/>
                          <a:cs typeface="Times New Roman"/>
                        </a:rPr>
                        <a:t> + as + noun/ pronoun/ clause.</a:t>
                      </a:r>
                      <a:endParaRPr lang="en-US" sz="2000" dirty="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cs typeface="Times New Roman"/>
                        </a:rPr>
                        <a:t>S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cs typeface="Times New Roman"/>
                        </a:rPr>
                        <a:t>+ </a:t>
                      </a:r>
                      <a:r>
                        <a:rPr lang="en-US" sz="2000" b="1" dirty="0">
                          <a:latin typeface="Times New Roman"/>
                          <a:cs typeface="Times New Roman"/>
                        </a:rPr>
                        <a:t>to be + different from + noun/ pronoun.</a:t>
                      </a:r>
                      <a:endParaRPr lang="en-US" sz="2000" dirty="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3785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Times New Roman"/>
                          <a:cs typeface="Times New Roman"/>
                        </a:rPr>
                        <a:t>Ví</a:t>
                      </a:r>
                      <a:r>
                        <a:rPr lang="en-US" sz="2000" b="1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latin typeface="Times New Roman"/>
                          <a:cs typeface="Times New Roman"/>
                        </a:rPr>
                        <a:t>dụ</a:t>
                      </a:r>
                      <a:endParaRPr lang="en-US" sz="2000" dirty="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 dirty="0" smtClean="0">
                        <a:latin typeface="Times New Roman"/>
                        <a:cs typeface="Times New Roman"/>
                      </a:endParaRPr>
                    </a:p>
                    <a:p>
                      <a:pPr marL="457200" indent="-457200" algn="just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AutoNum type="arabicPeriod"/>
                      </a:pPr>
                      <a:r>
                        <a:rPr lang="en-US" sz="2000" dirty="0" smtClean="0">
                          <a:latin typeface="Times New Roman"/>
                          <a:cs typeface="Times New Roman"/>
                        </a:rPr>
                        <a:t>Black 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and white movies are not as interesting as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colour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movies</a:t>
                      </a:r>
                      <a:r>
                        <a:rPr lang="en-US" sz="2000" dirty="0" smtClean="0">
                          <a:latin typeface="Times New Roman"/>
                          <a:cs typeface="Times New Roman"/>
                        </a:rPr>
                        <a:t>.</a:t>
                      </a:r>
                    </a:p>
                    <a:p>
                      <a:pPr marL="457200" indent="-457200" algn="just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AutoNum type="arabicPeriod"/>
                      </a:pPr>
                      <a:endParaRPr lang="en-US" sz="2000" dirty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Những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bộ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phim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đen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trắng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thì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không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hấp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dẫn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bằng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những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bộ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phim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màu</a:t>
                      </a:r>
                      <a:r>
                        <a:rPr lang="en-US" sz="2000" i="1" dirty="0" smtClean="0">
                          <a:latin typeface="Times New Roman"/>
                          <a:cs typeface="Times New Roman"/>
                        </a:rPr>
                        <a:t>.)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 dirty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2. My hometown is not as noisy as yours. 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Quê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tôi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không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ồn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ào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như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quê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bạn</a:t>
                      </a:r>
                      <a:r>
                        <a:rPr lang="en-US" sz="2000" i="1" dirty="0" smtClean="0">
                          <a:latin typeface="Times New Roman"/>
                          <a:cs typeface="Times New Roman"/>
                        </a:rPr>
                        <a:t>.)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 dirty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3. She is not as famous as she was before.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Cô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ấy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không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còn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nổi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tiếng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như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trước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nữa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.)</a:t>
                      </a:r>
                      <a:endParaRPr lang="en-US" sz="2000" dirty="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latin typeface="Times New Roman"/>
                          <a:cs typeface="Times New Roman"/>
                        </a:rPr>
                        <a:t>1</a:t>
                      </a: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latin typeface="Times New Roman"/>
                          <a:cs typeface="Times New Roman"/>
                        </a:rPr>
                        <a:t>. 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Life in the city is different from life in the countryside.</a:t>
                      </a: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Cuộc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sống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trong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thành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phố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khác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cuộc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sống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ở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vùng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quê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.)</a:t>
                      </a:r>
                      <a:endParaRPr lang="en-US" sz="2000" dirty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. His house is different from my house. </a:t>
                      </a: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Ngôi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nhà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anh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ấy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khác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ngôi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nhà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latin typeface="Times New Roman"/>
                          <a:cs typeface="Times New Roman"/>
                        </a:rPr>
                        <a:t>tôi</a:t>
                      </a:r>
                      <a:r>
                        <a:rPr lang="en-US" sz="2000" i="1" dirty="0">
                          <a:latin typeface="Times New Roman"/>
                          <a:cs typeface="Times New Roman"/>
                        </a:rPr>
                        <a:t>.)</a:t>
                      </a:r>
                      <a:endParaRPr lang="en-US" sz="2000" dirty="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507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Times New Roman"/>
                          <a:cs typeface="Times New Roman"/>
                        </a:rPr>
                        <a:t>Lưu</a:t>
                      </a:r>
                      <a:r>
                        <a:rPr lang="en-US" sz="2000" b="1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>
                          <a:latin typeface="Times New Roman"/>
                          <a:cs typeface="Times New Roman"/>
                        </a:rPr>
                        <a:t>ý</a:t>
                      </a:r>
                      <a:endParaRPr lang="en-US" sz="2000" dirty="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 dirty="0" smtClean="0">
                        <a:latin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latin typeface="Times New Roman"/>
                          <a:cs typeface="Times New Roman"/>
                        </a:rPr>
                        <a:t>Ở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cấu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trúc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>
                          <a:latin typeface="Times New Roman"/>
                          <a:cs typeface="Times New Roman"/>
                        </a:rPr>
                        <a:t>“not as…as”,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ta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thể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thay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thế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>
                          <a:latin typeface="Times New Roman"/>
                          <a:cs typeface="Times New Roman"/>
                        </a:rPr>
                        <a:t>“as”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đầu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tiên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cs typeface="Times New Roman"/>
                        </a:rPr>
                        <a:t>bằng</a:t>
                      </a:r>
                      <a:r>
                        <a:rPr lang="en-US"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>
                          <a:latin typeface="Times New Roman"/>
                          <a:cs typeface="Times New Roman"/>
                        </a:rPr>
                        <a:t>“so”.</a:t>
                      </a:r>
                      <a:endParaRPr lang="en-US" sz="2000" dirty="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 dirty="0">
                        <a:latin typeface="Times New Roman"/>
                        <a:cs typeface="Times New Roman"/>
                      </a:endParaRPr>
                    </a:p>
                  </a:txBody>
                  <a:tcPr marL="63171" marR="6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76200"/>
            <a:ext cx="1142812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 So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sánh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sự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khác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nhau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 “not as…as”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không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), “different from”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khác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Cấu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trúc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câu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so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sánh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không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ngang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dùng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để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so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sánh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2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vật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…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khác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nhau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ở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mặt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nào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đó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EX1.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Hoàn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thành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các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câu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dưới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đây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sử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dụng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cấu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trúc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so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sánh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“as…as”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và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tính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từ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trong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ngoặc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I am not ___________________ you. (tall)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 This book is not ___________________ that one. (interesting)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 This summer is ___________________ last summer. (hot)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4. Yesterday is was ___________________ today. (sunny)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5. I think my essay is ___________________ yours. (good)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6. My dog isn’t ___________________ it appears to be. (fierce)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7. Children nowadays are not ___________________ they used to be. (active)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8. Watching movie is not ___________________ reading books. (entertaining)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9. Jane is ___________________ as a doll. (pretty)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10. Cats are not ___________________ dogs. (friendly)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3429000"/>
            <a:ext cx="91440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EX2.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Dùng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cấu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trúc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so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sánh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“different from”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để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hoàn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thành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những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câu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dưới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đây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My house is small and old. Your house is spacious and modern.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=&gt; My house is ____________________________________________________.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 My mother’s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favourite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food is noodle. My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favourite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food is rice.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=&gt; My mother’s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favourite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food ________________________________________.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 My best friend has a powerful personality. I have a weak personality.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=&gt; My best friend’s personality ________________________________________.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4. Life in the countryside is quiet and peaceful. Life in the city is exciting.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=&gt;  _______________________________________________________________.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5.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Lan’s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school is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Hai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Trung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School. Hue goes to Nguyen Hue School.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=&gt;  _______________________________________________________________.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EX1.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Hoàn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thành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câu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dưới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đây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sử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dụng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cấu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trúc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so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sánh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“as…as”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và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trong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ngoặc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I am not </a:t>
            </a: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as tall 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you. (tall)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 This book is not </a:t>
            </a: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as interesting 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that one. (interesting)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 This summer is </a:t>
            </a: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as hot 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last summer. (hot)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4. Yesterday is was </a:t>
            </a: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as sunny 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today. (sunny)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5. I think my essay is </a:t>
            </a: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as good 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yours. (good)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6. My dog isn’t </a:t>
            </a: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as fierce 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it appears to be. (fierce)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7. Children nowadays are not </a:t>
            </a: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as active 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they used to be. (active)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8. Watching movie is not </a:t>
            </a: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as entertaining 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reading books. (entertaining)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9. Jane is </a:t>
            </a: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as pretty 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a doll. (pretty)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10. Cats are not </a:t>
            </a: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as friendly 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dogs. (friendly)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3505200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EX2.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Dùng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cấu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trúc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so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sánh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“different from”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để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hoàn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thành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câu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dưới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đây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My house is small and old. Your house is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spaciuos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and modern.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=&gt; My house is different from your house.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 My mother’s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favourite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food is noodle. My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favourite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food is rice.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=&gt; My mother’s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favourite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food is different from my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favourite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food.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 My best friend has a powerful personality. I have a weak personality.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=&gt; My best friend’s personality is different from my personality.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4. Life in the countryside is quiet and peaceful. Life in the city is exciting.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=&gt; Life in the countryside is different from life in the city.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5.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Lan’s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school is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Hai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Trung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School. Hue goes to Nguyen Hue School.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=&gt; 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Lan’s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school is different from Hue’s school.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1716</Words>
  <Application>Microsoft Office PowerPoint</Application>
  <PresentationFormat>On-screen Show (4:3)</PresentationFormat>
  <Paragraphs>210</Paragraphs>
  <Slides>14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WARM UP!!!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MORNING EVERYONE! WELCOME TO CLASS 7A</dc:title>
  <dc:creator>Administrator_PC</dc:creator>
  <cp:lastModifiedBy>ADMIN</cp:lastModifiedBy>
  <cp:revision>49</cp:revision>
  <dcterms:created xsi:type="dcterms:W3CDTF">2015-10-29T12:18:40Z</dcterms:created>
  <dcterms:modified xsi:type="dcterms:W3CDTF">2021-11-17T11:46:52Z</dcterms:modified>
</cp:coreProperties>
</file>